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handoutMasterIdLst>
    <p:handoutMasterId r:id="rId33"/>
  </p:handoutMasterIdLst>
  <p:sldIdLst>
    <p:sldId id="264" r:id="rId2"/>
    <p:sldId id="257" r:id="rId3"/>
    <p:sldId id="265" r:id="rId4"/>
    <p:sldId id="266" r:id="rId5"/>
    <p:sldId id="261" r:id="rId6"/>
    <p:sldId id="262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6" r:id="rId27"/>
    <p:sldId id="287" r:id="rId28"/>
    <p:sldId id="288" r:id="rId29"/>
    <p:sldId id="289" r:id="rId30"/>
    <p:sldId id="290" r:id="rId3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80E5C-2A83-45F5-8AEC-5526E2B3B6AE}" type="datetimeFigureOut">
              <a:rPr lang="lt-LT" smtClean="0"/>
              <a:pPr/>
              <a:t>2012.09.17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78FF1-E8A2-4555-9D10-6E3272E5E36D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44806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701AD-4A82-4FEA-9A26-E001D5D7D69A}" type="datetimeFigureOut">
              <a:rPr lang="lt-LT" smtClean="0"/>
              <a:pPr/>
              <a:t>2012.09.17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82573-3569-46DB-B1A8-0BEAFFD82C8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121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860D-D382-44F0-BDCF-964686345E83}" type="datetime1">
              <a:rPr lang="lt-LT" smtClean="0"/>
              <a:pPr/>
              <a:t>2012.09.17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3A5CAC8-2BC8-404F-B9FF-D37A0CE82EC1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2646-6CEB-422D-8E61-89DECA30165B}" type="datetime1">
              <a:rPr lang="lt-LT" smtClean="0"/>
              <a:pPr/>
              <a:t>2012.09.17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3FD0-D1AD-4C5F-95F0-25928E3B05B4}" type="datetime1">
              <a:rPr lang="lt-LT" smtClean="0"/>
              <a:pPr/>
              <a:t>2012.09.17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EE85-6A30-4B32-ABEB-0D5EC46A546D}" type="datetime1">
              <a:rPr lang="lt-LT" smtClean="0"/>
              <a:pPr/>
              <a:t>2012.09.17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3981-5A3D-4BD6-A460-4934A05F5128}" type="datetime1">
              <a:rPr lang="lt-LT" smtClean="0"/>
              <a:pPr/>
              <a:t>2012.09.17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A5CAC8-2BC8-404F-B9FF-D37A0CE82EC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3124-906B-475E-B4D9-522ECD072925}" type="datetime1">
              <a:rPr lang="lt-LT" smtClean="0"/>
              <a:pPr/>
              <a:t>2012.09.17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A41B-A4BA-4254-83E4-FF632CA3B3E5}" type="datetime1">
              <a:rPr lang="lt-LT" smtClean="0"/>
              <a:pPr/>
              <a:t>2012.09.17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01825-2869-49F0-B1C0-6194368A8205}" type="datetime1">
              <a:rPr lang="lt-LT" smtClean="0"/>
              <a:pPr/>
              <a:t>2012.09.17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03EA-C8E2-4063-B2EE-3FE24F5BE79B}" type="datetime1">
              <a:rPr lang="lt-LT" smtClean="0"/>
              <a:pPr/>
              <a:t>2012.09.17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A291A-8A75-4F0E-8D6A-16A1B50A5891}" type="datetime1">
              <a:rPr lang="lt-LT" smtClean="0"/>
              <a:pPr/>
              <a:t>2012.09.17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38FB-EBBB-4A51-8565-EF659E1FCB5F}" type="datetime1">
              <a:rPr lang="lt-LT" smtClean="0"/>
              <a:pPr/>
              <a:t>2012.09.17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A5CAC8-2BC8-404F-B9FF-D37A0CE82EC1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AA1F8B-DBEB-423F-8B31-CC833346DF9D}" type="datetime1">
              <a:rPr lang="lt-LT" smtClean="0"/>
              <a:pPr/>
              <a:t>2012.09.17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3A5CAC8-2BC8-404F-B9FF-D37A0CE82EC1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Tyrimo</a:t>
            </a:r>
            <a:r>
              <a:rPr lang="lt-LT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„Mokytojų profesinių kompetencijų tobulinimo situacija ir poreikiai“ </a:t>
            </a:r>
            <a:r>
              <a:rPr lang="lt-LT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anketa</a:t>
            </a:r>
            <a:endParaRPr lang="lt-LT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57496"/>
            <a:ext cx="7772400" cy="2928958"/>
          </a:xfrm>
        </p:spPr>
        <p:txBody>
          <a:bodyPr>
            <a:normAutofit/>
          </a:bodyPr>
          <a:lstStyle/>
          <a:p>
            <a:pPr algn="ctr"/>
            <a:endParaRPr lang="lt-LT" dirty="0" smtClean="0">
              <a:solidFill>
                <a:schemeClr val="tx1"/>
              </a:solidFill>
            </a:endParaRPr>
          </a:p>
          <a:p>
            <a:pPr algn="ctr"/>
            <a:endParaRPr lang="lt-LT" dirty="0" smtClean="0">
              <a:solidFill>
                <a:schemeClr val="tx1"/>
              </a:solidFill>
            </a:endParaRPr>
          </a:p>
          <a:p>
            <a:pPr algn="ctr"/>
            <a:r>
              <a:rPr lang="lt-LT" dirty="0" smtClean="0">
                <a:solidFill>
                  <a:schemeClr val="tx1"/>
                </a:solidFill>
                <a:latin typeface="Bookman Old Style" pitchFamily="18" charset="0"/>
              </a:rPr>
              <a:t>Tyrimo vieta Klaipėda</a:t>
            </a:r>
          </a:p>
          <a:p>
            <a:pPr algn="ctr"/>
            <a:r>
              <a:rPr lang="lt-LT" dirty="0" smtClean="0">
                <a:solidFill>
                  <a:schemeClr val="tx1"/>
                </a:solidFill>
                <a:latin typeface="Bookman Old Style" pitchFamily="18" charset="0"/>
              </a:rPr>
              <a:t>2012 m.</a:t>
            </a:r>
          </a:p>
          <a:p>
            <a:pPr algn="ctr"/>
            <a:endParaRPr lang="lt-LT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r>
              <a:rPr lang="lt-LT" sz="1800" i="1" dirty="0" smtClean="0">
                <a:solidFill>
                  <a:schemeClr val="tx1"/>
                </a:solidFill>
                <a:latin typeface="Bookman Old Style" pitchFamily="18" charset="0"/>
              </a:rPr>
              <a:t>Tyrimą atliko </a:t>
            </a:r>
            <a:r>
              <a:rPr lang="lt-LT" sz="1800" i="1" dirty="0" smtClean="0">
                <a:solidFill>
                  <a:schemeClr val="tx1"/>
                </a:solidFill>
                <a:latin typeface="Bookman Old Style" pitchFamily="18" charset="0"/>
              </a:rPr>
              <a:t>Klaipėdos miesto pedagogų </a:t>
            </a:r>
            <a:r>
              <a:rPr lang="lt-LT" sz="1800" i="1" dirty="0" smtClean="0">
                <a:solidFill>
                  <a:schemeClr val="tx1"/>
                </a:solidFill>
                <a:latin typeface="Bookman Old Style" pitchFamily="18" charset="0"/>
              </a:rPr>
              <a:t>švietimo ir kultūros centro</a:t>
            </a:r>
          </a:p>
          <a:p>
            <a:pPr algn="ctr"/>
            <a:r>
              <a:rPr lang="lt-LT" sz="1800" i="1" dirty="0" smtClean="0">
                <a:solidFill>
                  <a:schemeClr val="tx1"/>
                </a:solidFill>
                <a:latin typeface="Bookman Old Style" pitchFamily="18" charset="0"/>
              </a:rPr>
              <a:t> metodininkas Algimantas Antanaitis </a:t>
            </a: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1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761988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Kitas variantas įrašė  2 respondentai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lt-LT" i="1" dirty="0" smtClean="0">
                <a:solidFill>
                  <a:schemeClr val="tx1"/>
                </a:solidFill>
                <a:latin typeface="Bookman Old Style" pitchFamily="18" charset="0"/>
              </a:rPr>
              <a:t>Profesiniai seminarai (Choriografija, renginių organizavimas, projektų rašymas).</a:t>
            </a:r>
          </a:p>
          <a:p>
            <a:r>
              <a:rPr lang="lt-LT" i="1" dirty="0" smtClean="0">
                <a:solidFill>
                  <a:schemeClr val="tx1"/>
                </a:solidFill>
                <a:latin typeface="Bookman Old Style" pitchFamily="18" charset="0"/>
              </a:rPr>
              <a:t>Norėčiau seminarų, tiesiogiai susijusių su egzaminų programomis, dalyko studijomis.</a:t>
            </a:r>
            <a:endParaRPr lang="lt-LT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10</a:t>
            </a:fld>
            <a:endParaRPr lang="lt-L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42919"/>
            <a:ext cx="7772400" cy="785818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7. Kokius lektorius labiausiai vertinate?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11</a:t>
            </a:fld>
            <a:endParaRPr lang="lt-LT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629" y="2643182"/>
            <a:ext cx="784446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42918"/>
            <a:ext cx="7772400" cy="1071569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8. Kokios sąlygos Jums sudaromos dalyvauti kvalifikacijos tobulinimo renginiuose</a:t>
            </a:r>
            <a:r>
              <a:rPr lang="lt-LT" sz="2400" b="1" dirty="0" smtClean="0"/>
              <a:t>?</a:t>
            </a:r>
            <a:endParaRPr lang="lt-LT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12</a:t>
            </a:fld>
            <a:endParaRPr lang="lt-LT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571744"/>
            <a:ext cx="7855716" cy="340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761988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Kitas variantas įrašė  3 respondentai (netaisyta)</a:t>
            </a:r>
            <a:endParaRPr lang="lt-LT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13</a:t>
            </a:fld>
            <a:endParaRPr lang="lt-LT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928933"/>
            <a:ext cx="7929617" cy="192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85794"/>
            <a:ext cx="7772400" cy="1071571"/>
          </a:xfrm>
        </p:spPr>
        <p:txBody>
          <a:bodyPr>
            <a:no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9. Ar esate patenkintas(a) Pedagogų švietimo ir kultūros centro teikiamomis kvalifikacijos tobulinimo galimybėmis?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14</a:t>
            </a:fld>
            <a:endParaRPr lang="lt-LT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614612"/>
            <a:ext cx="7786742" cy="2768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71481"/>
            <a:ext cx="7772400" cy="1428760"/>
          </a:xfrm>
        </p:spPr>
        <p:txBody>
          <a:bodyPr>
            <a:no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10. Jei esate nepatenkintas(a) kvalifikacijos tobulinimo galimybėmis Pedagogų švietimo ir kultūros centre, pažymėkite pagrindines nepasitenkinimo priežastis.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 smtClean="0"/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15</a:t>
            </a:fld>
            <a:endParaRPr lang="lt-LT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787" y="2714619"/>
            <a:ext cx="7497148" cy="278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761988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Nepasitenkinimo priežastys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lt-LT" sz="2000" i="1" dirty="0" smtClean="0">
                <a:solidFill>
                  <a:schemeClr val="tx1"/>
                </a:solidFill>
                <a:latin typeface="Bookman Old Style" pitchFamily="18" charset="0"/>
              </a:rPr>
              <a:t>1 Renginių grafikas rengiamas mėnesio pradžioje einamąjam mėnesiui, tai labai nepatogu, nes neįmanoma suplanuoti veiklos.</a:t>
            </a:r>
          </a:p>
          <a:p>
            <a:r>
              <a:rPr lang="lt-LT" sz="2000" i="1" dirty="0" smtClean="0">
                <a:solidFill>
                  <a:schemeClr val="tx1"/>
                </a:solidFill>
                <a:latin typeface="Bookman Old Style" pitchFamily="18" charset="0"/>
              </a:rPr>
              <a:t>2 Kartais būna, kad išklausęs seminarą supranti, jog nieko naujo nesužinojai, tik be reikalo praleidai laiką.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16</a:t>
            </a:fld>
            <a:endParaRPr lang="lt-LT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42918"/>
            <a:ext cx="7772400" cy="1357323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11. Su kokiomis problemomis Jūs susiduriate tobulindami kvalifikaciją kitose kvalifikacijos tobulinimo institucijose ir tobulindamiesi asmeniškai?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17</a:t>
            </a:fld>
            <a:endParaRPr lang="lt-LT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2571743"/>
            <a:ext cx="7866904" cy="323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904864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Vienas komentaras (netaisytas)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18</a:t>
            </a:fld>
            <a:endParaRPr lang="lt-LT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571745"/>
            <a:ext cx="7715303" cy="164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904864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12. Kaip dažnai 2010 ir 2011 metais Jūs lankėtės miesto metodiniuose renginiuose?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19</a:t>
            </a:fld>
            <a:endParaRPr lang="lt-LT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647949"/>
            <a:ext cx="7715304" cy="24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04774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62" y="1928802"/>
            <a:ext cx="7758138" cy="3571900"/>
          </a:xfrm>
        </p:spPr>
        <p:txBody>
          <a:bodyPr>
            <a:noAutofit/>
          </a:bodyPr>
          <a:lstStyle/>
          <a:p>
            <a:r>
              <a:rPr lang="lt-LT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Tyrimo tikslai:</a:t>
            </a:r>
            <a:r>
              <a:rPr lang="lt-LT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lt-LT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lt-LT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lt-LT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lt-LT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Išsiaiškinti miesto mokyklų vadovų ir mokytojų profesinių kompetencijų tobulinimo situaciją.</a:t>
            </a:r>
            <a:br>
              <a:rPr lang="lt-LT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</a:br>
            <a:r>
              <a:rPr lang="lt-LT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2. Nustatyti miesto mokyklų vadovų ir mokytojų kompetencijų tobulinimo poreikius. </a:t>
            </a:r>
            <a:endParaRPr lang="lt-LT" sz="2800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2</a:t>
            </a:fld>
            <a:endParaRPr lang="lt-L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833426"/>
          </a:xfrm>
        </p:spPr>
        <p:txBody>
          <a:bodyPr>
            <a:normAutofit fontScale="90000"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13. Kokie Jūsų dalyvavimo miesto metodiniuose renginiuose motyvai?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20</a:t>
            </a:fld>
            <a:endParaRPr lang="lt-LT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32" y="2571744"/>
            <a:ext cx="782245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690550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Kitas  variantas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lt-LT" i="1" dirty="0" smtClean="0">
                <a:solidFill>
                  <a:schemeClr val="tx1"/>
                </a:solidFill>
                <a:latin typeface="Bookman Old Style" pitchFamily="18" charset="0"/>
              </a:rPr>
              <a:t>Susipažinti su informacija, kuri ne visada pasiekiama.</a:t>
            </a:r>
          </a:p>
          <a:p>
            <a:r>
              <a:rPr lang="lt-LT" i="1" dirty="0" smtClean="0">
                <a:solidFill>
                  <a:schemeClr val="tx1"/>
                </a:solidFill>
                <a:latin typeface="Bookman Old Style" pitchFamily="18" charset="0"/>
              </a:rPr>
              <a:t>Esu pirmininkė, todėl dalyvauju visuose. Kaip ir privalu.</a:t>
            </a:r>
            <a:endParaRPr lang="lt-LT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21</a:t>
            </a:fld>
            <a:endParaRPr lang="lt-L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904864"/>
          </a:xfrm>
        </p:spPr>
        <p:txBody>
          <a:bodyPr>
            <a:normAutofit/>
          </a:bodyPr>
          <a:lstStyle/>
          <a:p>
            <a:r>
              <a:rPr lang="lt-LT" sz="2400" b="1" i="1" dirty="0" smtClean="0">
                <a:solidFill>
                  <a:schemeClr val="tx1"/>
                </a:solidFill>
              </a:rPr>
              <a:t>14. Kokios metodinės veiklos formos Klaipėdos mieste, Jūsų nuomone, reikšmingiausios?</a:t>
            </a:r>
            <a:endParaRPr lang="lt-LT" sz="2400" b="1" i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22</a:t>
            </a:fld>
            <a:endParaRPr lang="lt-LT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1" y="2643181"/>
            <a:ext cx="7989371" cy="2857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976302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Kitas variantas (netaisytas)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23</a:t>
            </a:fld>
            <a:endParaRPr lang="lt-LT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398" y="2571744"/>
            <a:ext cx="816456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976302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15. Kiek Jūs metodiniuose renginiuose įgytos patirties, žinių, įgūdžių pritaikote savo darbe?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24</a:t>
            </a:fld>
            <a:endParaRPr lang="lt-LT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643188"/>
            <a:ext cx="7715303" cy="242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976302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16. Įvertinkite Pedagogų švietimo ir kultūros centro teikiamą informaciją apie organizuojamus renginius.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25</a:t>
            </a:fld>
            <a:endParaRPr lang="lt-LT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572" y="2571744"/>
            <a:ext cx="7932518" cy="275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619112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Kas dalyvavo tyrime?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2547938"/>
            <a:ext cx="8429684" cy="3667144"/>
          </a:xfrm>
        </p:spPr>
        <p:txBody>
          <a:bodyPr>
            <a:normAutofit/>
          </a:bodyPr>
          <a:lstStyle/>
          <a:p>
            <a:pPr marL="457200" lvl="0" indent="-457200"/>
            <a:r>
              <a:rPr lang="lt-LT" dirty="0" smtClean="0">
                <a:solidFill>
                  <a:schemeClr val="tx1"/>
                </a:solidFill>
              </a:rPr>
              <a:t> </a:t>
            </a:r>
            <a:r>
              <a:rPr lang="lt-LT" i="1" dirty="0" smtClean="0">
                <a:solidFill>
                  <a:schemeClr val="tx1"/>
                </a:solidFill>
              </a:rPr>
              <a:t>1</a:t>
            </a:r>
            <a:r>
              <a:rPr lang="lt-LT" sz="20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lt-LT" sz="2000" i="1" dirty="0" smtClean="0">
                <a:solidFill>
                  <a:schemeClr val="tx1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Mokyklų  ir  ikimokyklinio ugdymo įstaigų vadovai – 39 (19.5 </a:t>
            </a:r>
            <a:r>
              <a:rPr lang="en-US" sz="2000" i="1" dirty="0" smtClean="0">
                <a:solidFill>
                  <a:schemeClr val="tx1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%)</a:t>
            </a:r>
            <a:r>
              <a:rPr lang="lt-LT" sz="2000" i="1" dirty="0" smtClean="0">
                <a:solidFill>
                  <a:schemeClr val="tx1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0"/>
            <a:r>
              <a:rPr lang="lt-LT" sz="2000" i="1" dirty="0" smtClean="0">
                <a:solidFill>
                  <a:schemeClr val="tx1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2 </a:t>
            </a:r>
            <a:r>
              <a:rPr lang="lt-LT" sz="2000" i="1" dirty="0" smtClean="0">
                <a:solidFill>
                  <a:schemeClr val="tx1"/>
                </a:solidFill>
                <a:latin typeface="Bookman Old Style" pitchFamily="18" charset="0"/>
              </a:rPr>
              <a:t>Meninis ir technologinis ugdymas – 29 (14.5 %)</a:t>
            </a:r>
          </a:p>
          <a:p>
            <a:pPr lvl="0"/>
            <a:r>
              <a:rPr lang="lt-LT" sz="2000" i="1" dirty="0" smtClean="0">
                <a:solidFill>
                  <a:schemeClr val="tx1"/>
                </a:solidFill>
                <a:latin typeface="Bookman Old Style" pitchFamily="18" charset="0"/>
              </a:rPr>
              <a:t> 3 Gamtamokslinis ugdymas – 19 (9.5 %)</a:t>
            </a:r>
          </a:p>
          <a:p>
            <a:pPr lvl="0"/>
            <a:r>
              <a:rPr lang="lt-LT" sz="2000" i="1" dirty="0" smtClean="0">
                <a:solidFill>
                  <a:schemeClr val="tx1"/>
                </a:solidFill>
                <a:latin typeface="Bookman Old Style" pitchFamily="18" charset="0"/>
              </a:rPr>
              <a:t> 4 Pagalbos specialistai – 11 (5.5 %)</a:t>
            </a:r>
          </a:p>
          <a:p>
            <a:pPr lvl="0"/>
            <a:r>
              <a:rPr lang="lt-LT" sz="2000" i="1" dirty="0" smtClean="0">
                <a:solidFill>
                  <a:schemeClr val="tx1"/>
                </a:solidFill>
                <a:latin typeface="Bookman Old Style" pitchFamily="18" charset="0"/>
              </a:rPr>
              <a:t> 5 Pradinis ugdymas – 20 (10 %)</a:t>
            </a:r>
          </a:p>
          <a:p>
            <a:pPr lvl="0"/>
            <a:r>
              <a:rPr lang="lt-LT" sz="2000" i="1" dirty="0" smtClean="0">
                <a:solidFill>
                  <a:schemeClr val="tx1"/>
                </a:solidFill>
                <a:latin typeface="Bookman Old Style" pitchFamily="18" charset="0"/>
              </a:rPr>
              <a:t> 6 Ikimokyklinis ugdymas – 20 (10 %)</a:t>
            </a:r>
          </a:p>
          <a:p>
            <a:pPr lvl="0"/>
            <a:r>
              <a:rPr lang="lt-LT" sz="2000" i="1" dirty="0" smtClean="0">
                <a:solidFill>
                  <a:schemeClr val="tx1"/>
                </a:solidFill>
                <a:latin typeface="Bookman Old Style" pitchFamily="18" charset="0"/>
              </a:rPr>
              <a:t> 7 Sociaglinis ugdymas – 25 (12.5 %)</a:t>
            </a:r>
          </a:p>
          <a:p>
            <a:pPr lvl="0"/>
            <a:r>
              <a:rPr lang="lt-LT" sz="2000" i="1" dirty="0" smtClean="0">
                <a:solidFill>
                  <a:schemeClr val="tx1"/>
                </a:solidFill>
                <a:latin typeface="Bookman Old Style" pitchFamily="18" charset="0"/>
              </a:rPr>
              <a:t> 8 Kalbos – 39 (19.5 </a:t>
            </a:r>
            <a:r>
              <a:rPr lang="en-US" sz="2000" i="1" dirty="0" smtClean="0">
                <a:solidFill>
                  <a:schemeClr val="tx1"/>
                </a:solidFill>
                <a:latin typeface="Bookman Old Style" pitchFamily="18" charset="0"/>
              </a:rPr>
              <a:t>%)</a:t>
            </a:r>
            <a:endParaRPr lang="lt-LT" sz="2000" i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lvl="0"/>
            <a:r>
              <a:rPr lang="lt-LT" sz="2000" i="1" dirty="0" smtClean="0">
                <a:solidFill>
                  <a:schemeClr val="tx1"/>
                </a:solidFill>
                <a:latin typeface="Bookman Old Style" pitchFamily="18" charset="0"/>
              </a:rPr>
              <a:t> 9 Neformalus švietimas – 5 (2.5 %)</a:t>
            </a:r>
          </a:p>
          <a:p>
            <a:pPr marL="457200" lvl="0" indent="-457200"/>
            <a:endParaRPr lang="lt-LT" sz="2000" i="1" dirty="0" smtClean="0"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/>
            <a:endParaRPr lang="lt-LT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26</a:t>
            </a:fld>
            <a:endParaRPr lang="lt-LT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690550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Mokytojų linkėjimai (netaisyti)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27</a:t>
            </a:fld>
            <a:endParaRPr lang="lt-L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2571744"/>
            <a:ext cx="786586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904863"/>
          </a:xfrm>
        </p:spPr>
        <p:txBody>
          <a:bodyPr>
            <a:normAutofit/>
          </a:bodyPr>
          <a:lstStyle/>
          <a:p>
            <a:pPr algn="ctr"/>
            <a:r>
              <a:rPr lang="lt-LT" sz="3600" b="1" dirty="0" smtClean="0">
                <a:solidFill>
                  <a:schemeClr val="tx1"/>
                </a:solidFill>
              </a:rPr>
              <a:t>Išvados</a:t>
            </a:r>
            <a:endParaRPr lang="lt-LT" sz="36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2547938"/>
            <a:ext cx="8358246" cy="3667144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Faktas, kad beveik penktadalis atsakiųsiųjų į anketos klausimus – mokyklų vadovai, o absoliuti dauguma dalyvavusių apklausoje mokytojų yra su dideliu 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daugiau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met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ų stažu garantuoja tyrimų patikimumą ir vadovų bei mokytojų susirūpinimą profesinių kompetencijų tobulinimu.</a:t>
            </a:r>
          </a:p>
          <a:p>
            <a:pPr>
              <a:buFont typeface="Arial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Klaipėdos miesto mokytojai kvalifikacijos tobulinimui dažniausiai renkasi Pedagogų švietimo ir kultūros centrą.</a:t>
            </a:r>
          </a:p>
          <a:p>
            <a:pPr>
              <a:buFont typeface="Arial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Svarbiausias kvalifikacijos tobulinimo motyvas – noras tobulinti profesinius įgūdžius.</a:t>
            </a:r>
          </a:p>
          <a:p>
            <a:pPr>
              <a:buFont typeface="Arial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Svarbiausios kvalifikacijos tobulinimo temos yra orientuotos į darbą pamokoje: mokymo ir mokinių pasiekimų į(si)vertinimo metodai, informacinių technologijų naudojimas.</a:t>
            </a:r>
            <a:r>
              <a:rPr lang="lt-LT" dirty="0" smtClean="0">
                <a:latin typeface="Arial" charset="0"/>
              </a:rPr>
              <a:t> </a:t>
            </a: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28</a:t>
            </a:fld>
            <a:endParaRPr lang="lt-LT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904864"/>
          </a:xfrm>
        </p:spPr>
        <p:txBody>
          <a:bodyPr>
            <a:normAutofit/>
          </a:bodyPr>
          <a:lstStyle/>
          <a:p>
            <a:pPr algn="ctr"/>
            <a:r>
              <a:rPr lang="lt-LT" sz="3600" b="1" dirty="0" smtClean="0">
                <a:solidFill>
                  <a:schemeClr val="tx1"/>
                </a:solidFill>
              </a:rPr>
              <a:t>Išvados</a:t>
            </a:r>
            <a:endParaRPr lang="lt-LT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2547938"/>
            <a:ext cx="8286808" cy="388145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Labiausiai vertinami seminarų lektoriai, turintys turtingą pedagoginę praktiką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 pasižymintys šiomis asmeninėmis savybėmis: mokantys sudominti ir motyvuojantys tolesnei veiklai.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Klaipėdos miesto mokytojams sudaromos geros sąlygos kompetencijoms tobulinti.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Didžioji respondentų dalis 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65.5 proc.)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patenkinti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arba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visi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patenkinti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PŠKC teikiamomis paslaugomis. Nepasitenkinimo priežastys labiau organizacinio pobūdžio (laikas, kaina, temų gausa).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29</a:t>
            </a:fld>
            <a:endParaRPr lang="lt-LT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619111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Jūsų amžius.</a:t>
            </a:r>
            <a:endParaRPr lang="lt-LT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3</a:t>
            </a:fld>
            <a:endParaRPr lang="lt-L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7" y="2790824"/>
            <a:ext cx="7715305" cy="22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976302"/>
          </a:xfrm>
        </p:spPr>
        <p:txBody>
          <a:bodyPr>
            <a:normAutofit/>
          </a:bodyPr>
          <a:lstStyle/>
          <a:p>
            <a:pPr algn="ctr"/>
            <a:r>
              <a:rPr lang="lt-LT" sz="3600" b="1" dirty="0" smtClean="0">
                <a:solidFill>
                  <a:schemeClr val="tx1"/>
                </a:solidFill>
              </a:rPr>
              <a:t>Išvados</a:t>
            </a:r>
            <a:endParaRPr lang="lt-LT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2547938"/>
            <a:ext cx="8929718" cy="3595706"/>
          </a:xfrm>
        </p:spPr>
        <p:txBody>
          <a:bodyPr>
            <a:normAutofit/>
          </a:bodyPr>
          <a:lstStyle/>
          <a:p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Svarbiausi dalyvavimo miesto metodiniuose renginiuose motyvai: galimybės susipažinti su gerąją kolegų patirtimi ir ugdymo naujovėmis.</a:t>
            </a:r>
          </a:p>
          <a:p>
            <a:pPr>
              <a:buFont typeface="Arial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Labiausiai vertinamos metodinės veiklos formos – atviros pamokos, konferencijos bei mokytojų metodiniai susirinkimai.</a:t>
            </a:r>
          </a:p>
          <a:p>
            <a:pPr>
              <a:buFont typeface="Arial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Absoliuti dauguma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mokytoj</a:t>
            </a:r>
            <a:r>
              <a:rPr lang="lt-L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ų metodiniuose renginiuose įgytą patirtį pritaiko savo darbe.</a:t>
            </a: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30</a:t>
            </a:fld>
            <a:endParaRPr lang="lt-LT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619111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Jūsų darbo stažas.</a:t>
            </a:r>
            <a:endParaRPr lang="lt-LT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4</a:t>
            </a:fld>
            <a:endParaRPr lang="lt-L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2724149"/>
            <a:ext cx="7786741" cy="244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3. Jūsų kvalifikacinė kategorija.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5</a:t>
            </a:fld>
            <a:endParaRPr lang="lt-LT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28850"/>
            <a:ext cx="7506093" cy="368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904864"/>
          </a:xfrm>
        </p:spPr>
        <p:txBody>
          <a:bodyPr>
            <a:no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4. Kokiose institucijose ir keliuose kvalifikacijos tobulinimo seminaruose dalyvavote 2010 ir 2011 metais?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6</a:t>
            </a:fld>
            <a:endParaRPr lang="lt-L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643182"/>
            <a:ext cx="7744409" cy="333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56"/>
            <a:ext cx="7772400" cy="1214447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5. Kodėl Jūs dalyvaujate kvalifikacijos tobulinimo renginiuose?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14620"/>
            <a:ext cx="7772400" cy="3000396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7</a:t>
            </a:fld>
            <a:endParaRPr lang="lt-LT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2714620"/>
            <a:ext cx="778674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57"/>
            <a:ext cx="7772400" cy="1071570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6. Kurios iš žemiau pateikiamų kvalifikacijos tobulinimo temų Jums aktualios?</a:t>
            </a:r>
            <a:endParaRPr lang="lt-LT" sz="2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738450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8</a:t>
            </a:fld>
            <a:endParaRPr lang="lt-LT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30" y="2572224"/>
            <a:ext cx="7858198" cy="392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928670"/>
            <a:ext cx="7772400" cy="690549"/>
          </a:xfrm>
        </p:spPr>
        <p:txBody>
          <a:bodyPr>
            <a:noAutofit/>
          </a:bodyPr>
          <a:lstStyle/>
          <a:p>
            <a:r>
              <a:rPr lang="lt-LT" sz="2400" b="1" dirty="0" smtClean="0">
                <a:solidFill>
                  <a:schemeClr val="tx1"/>
                </a:solidFill>
              </a:rPr>
              <a:t>6. Kurios iš žemiau pateikiamų kvalifikacijos tobulinimo temų Jums aktualios? (tęsinys)</a:t>
            </a:r>
            <a:endParaRPr lang="lt-LT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2214554"/>
            <a:ext cx="7772400" cy="1338262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CAC8-2BC8-404F-B9FF-D37A0CE82EC1}" type="slidenum">
              <a:rPr lang="lt-LT" smtClean="0"/>
              <a:pPr/>
              <a:t>9</a:t>
            </a:fld>
            <a:endParaRPr lang="lt-LT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2714620"/>
            <a:ext cx="782694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1718</TotalTime>
  <Words>677</Words>
  <Application>Microsoft Office PowerPoint</Application>
  <PresentationFormat>Demonstracija ekrane (4:3)</PresentationFormat>
  <Paragraphs>95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30</vt:i4>
      </vt:variant>
    </vt:vector>
  </HeadingPairs>
  <TitlesOfParts>
    <vt:vector size="31" baseType="lpstr">
      <vt:lpstr>Equity</vt:lpstr>
      <vt:lpstr>Tyrimo „Mokytojų profesinių kompetencijų tobulinimo situacija ir poreikiai“ anketa</vt:lpstr>
      <vt:lpstr> </vt:lpstr>
      <vt:lpstr>1. Jūsų amžius.</vt:lpstr>
      <vt:lpstr>2. Jūsų darbo stažas.</vt:lpstr>
      <vt:lpstr>3. Jūsų kvalifikacinė kategorija.</vt:lpstr>
      <vt:lpstr>4. Kokiose institucijose ir keliuose kvalifikacijos tobulinimo seminaruose dalyvavote 2010 ir 2011 metais?</vt:lpstr>
      <vt:lpstr>5. Kodėl Jūs dalyvaujate kvalifikacijos tobulinimo renginiuose?</vt:lpstr>
      <vt:lpstr>6. Kurios iš žemiau pateikiamų kvalifikacijos tobulinimo temų Jums aktualios?</vt:lpstr>
      <vt:lpstr>6. Kurios iš žemiau pateikiamų kvalifikacijos tobulinimo temų Jums aktualios? (tęsinys)</vt:lpstr>
      <vt:lpstr>Kitas variantas įrašė  2 respondentai</vt:lpstr>
      <vt:lpstr>7. Kokius lektorius labiausiai vertinate?</vt:lpstr>
      <vt:lpstr>8. Kokios sąlygos Jums sudaromos dalyvauti kvalifikacijos tobulinimo renginiuose?</vt:lpstr>
      <vt:lpstr>Kitas variantas įrašė  3 respondentai (netaisyta)</vt:lpstr>
      <vt:lpstr>9. Ar esate patenkintas(a) Pedagogų švietimo ir kultūros centro teikiamomis kvalifikacijos tobulinimo galimybėmis?</vt:lpstr>
      <vt:lpstr>10. Jei esate nepatenkintas(a) kvalifikacijos tobulinimo galimybėmis Pedagogų švietimo ir kultūros centre, pažymėkite pagrindines nepasitenkinimo priežastis.</vt:lpstr>
      <vt:lpstr>Nepasitenkinimo priežastys</vt:lpstr>
      <vt:lpstr>11. Su kokiomis problemomis Jūs susiduriate tobulindami kvalifikaciją kitose kvalifikacijos tobulinimo institucijose ir tobulindamiesi asmeniškai?</vt:lpstr>
      <vt:lpstr>Vienas komentaras (netaisytas)</vt:lpstr>
      <vt:lpstr>12. Kaip dažnai 2010 ir 2011 metais Jūs lankėtės miesto metodiniuose renginiuose?</vt:lpstr>
      <vt:lpstr>13. Kokie Jūsų dalyvavimo miesto metodiniuose renginiuose motyvai?</vt:lpstr>
      <vt:lpstr>Kitas  variantas</vt:lpstr>
      <vt:lpstr>14. Kokios metodinės veiklos formos Klaipėdos mieste, Jūsų nuomone, reikšmingiausios?</vt:lpstr>
      <vt:lpstr>Kitas variantas (netaisytas)</vt:lpstr>
      <vt:lpstr>15. Kiek Jūs metodiniuose renginiuose įgytos patirties, žinių, įgūdžių pritaikote savo darbe?</vt:lpstr>
      <vt:lpstr>16. Įvertinkite Pedagogų švietimo ir kultūros centro teikiamą informaciją apie organizuojamus renginius.</vt:lpstr>
      <vt:lpstr>Kas dalyvavo tyrime?</vt:lpstr>
      <vt:lpstr>Mokytojų linkėjimai (netaisyti)</vt:lpstr>
      <vt:lpstr>Išvados</vt:lpstr>
      <vt:lpstr>Išvados</vt:lpstr>
      <vt:lpstr>Išvados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Vostro200</dc:creator>
  <cp:lastModifiedBy>Laima R</cp:lastModifiedBy>
  <cp:revision>72</cp:revision>
  <dcterms:created xsi:type="dcterms:W3CDTF">2012-05-07T12:27:20Z</dcterms:created>
  <dcterms:modified xsi:type="dcterms:W3CDTF">2012-09-17T13:11:11Z</dcterms:modified>
</cp:coreProperties>
</file>